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F90D2B-BD28-6D96-6544-2E90AC3F5A9D}" name="Anders Öman" initials="AÖ" userId="S-1-5-21-1774431583-4023024350-2099909138-199518" providerId="AD"/>
  <p188:author id="{46491E46-17F3-3C01-97FA-A255770AFD81}" name="Król Petra" initials="PK" userId="S::195504@skane.se::fa376de5-94de-4c76-847d-becb4fdd182e" providerId="AD"/>
  <p188:author id="{EA9D385B-5881-993B-6C0C-5EBB82E670EC}" name="Per Hällsjö Wekell" initials="PHW" userId="S::perwe@vgregion.se::e25a62b4-1fba-43ba-a85d-35166f661bdd" providerId="AD"/>
  <p188:author id="{AFDFDE67-4885-6CB9-A77D-B15BBC6AF560}" name="Per Wekell" initials="" userId="S::per.wekell@pediat.gu.se::917c2962-034e-42d8-8baf-f1c15bdae018" providerId="AD"/>
  <p188:author id="{30095C81-71E8-AC4B-B87C-C058DDDE35D7}" name="Karin Rydenman" initials="KR" userId="S::karry9@vgregion.se::85c2287a-127f-4b7a-b2c4-4fffdcae7057" providerId="AD"/>
  <p188:author id="{AEA46F90-0586-D952-1328-B1762ED177D0}" name="Anders Ivar Öman" initials="AÖ" userId="S::oma002@lul.se::a89fdd38-7654-4f59-aefb-91f513564012" providerId="AD"/>
  <p188:author id="{0B9D88C5-A4B4-B165-40D8-4A047AD9CDD6}" name="Stefan Berg" initials="SB" userId="S::stefan.berg@pediat.gu.se::6299d531-87e8-4c99-8e86-6f2b17b2dc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llanmörkt forma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591" autoAdjust="0"/>
    <p:restoredTop sz="86403"/>
  </p:normalViewPr>
  <p:slideViewPr>
    <p:cSldViewPr snapToGrid="0">
      <p:cViewPr varScale="1">
        <p:scale>
          <a:sx n="95" d="100"/>
          <a:sy n="95" d="100"/>
        </p:scale>
        <p:origin x="1836" y="96"/>
      </p:cViewPr>
      <p:guideLst/>
    </p:cSldViewPr>
  </p:slideViewPr>
  <p:outlineViewPr>
    <p:cViewPr>
      <p:scale>
        <a:sx n="100" d="100"/>
        <a:sy n="100" d="100"/>
      </p:scale>
      <p:origin x="-25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7110A-6596-ED41-AADE-D72AC2A1269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91BF1-6888-4547-B3DA-C69872935C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0439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F91BF1-6888-4547-B3DA-C69872935C4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358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F91BF1-6888-4547-B3DA-C69872935C4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0713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028605-F29C-9DD1-2588-12EC838EF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89B7687-8FAC-7F98-B5A9-F922BC2F3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2FA1C4-E992-3C7D-B83A-B4D0985F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41097D-CF74-81E8-1CC5-EBF8FF9F1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99CAF3-DEE1-CD28-9603-E4711D128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2693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E2D48-FB1D-7233-F847-4F554ECD6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18DDE26-1345-EA6F-C0C5-3E47B80F4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E3CCCA-19B4-A724-CB17-4BB7A2A67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807518-EBF2-DFFE-5769-4E6C13AA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1DB77D-C007-0C0C-56B6-7020FE2C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9924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FB43E71-58EC-B1D2-8051-705616B0E9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7133A56-38FB-CDEC-6042-41247D904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583F309-CADC-B7E4-F13A-B9ED3C86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C32AB0-0427-1B3E-6EB6-A291715E7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A88F53-432D-D331-B0D2-CF4F8519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412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99774A-C782-B195-3FB2-3FCE2AFBE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1FBB59-F04C-2FD9-13EA-B70AB8EAC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96D623-E340-582C-D416-6DF4B4D6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EB346A-1B50-894A-51B3-6682F0120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FC672A-640F-DC7E-FB87-98219AF6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0951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FF2663-A340-D71F-9ADF-82D162B1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A8EAEB-AF9A-FAB8-64AB-3980A3782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FD584C-9E44-3E61-4D82-650C4BD02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9D285E-1B2C-DA1C-09DC-3A6D4BCB3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A497F8-12DA-F4BB-CFFD-02E8C3E95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20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73C75-C6CF-401B-B142-6A02F13F8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0CC5CA-7C67-9678-F242-5F65D51C06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EA74917-C288-CCD5-6157-0AAC7BD11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0EED280-8FA7-6DFA-B658-B267D4DF3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3566F51-CBE1-AB2F-49CA-F34D3804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9E8CAA-FE24-A76F-8131-2B6C524F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2605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B3E6D7-92A2-94D3-BD7C-93D5D0C1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DC3B60-E45D-BE0A-14A8-B385A064B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CEFBA0B-E368-99B1-31E9-1F0CECF1F2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FA0ED48-D5BE-1182-9942-6A948EB0E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AA645E2-A7A5-5B2B-4D4D-1C8FC109BB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910B205-47C0-4791-0A4B-01E42EAB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7FE45FE-2D05-C590-199A-709DCFA86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361FD8F-EEA1-0C48-955D-49133645C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435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54578E-DADF-99C4-507D-FA3D335AA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341BE45-FA3D-2B02-55E2-8CF1442CF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BA27FF2-B694-1FFD-6834-FA821C184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263D403-BE37-8457-C801-6286A00B3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6367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48A85BC-B343-9528-4ABB-7E7BE8788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5B33EF-5A55-8367-3C0B-4F5D89EC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F9B584D-AD6B-5521-FC23-2781488D5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941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0C2C5F-DBBF-3A72-9062-534867C22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EA921B-863F-A4D6-5D81-91D1A108F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CB3AC51-7EFE-4036-C10A-990868B35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F071128-4230-D1EA-17C2-E24CBCA6E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DBBFEC3-E7F3-3911-A74E-2857FD32D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F6AECE2-5982-D4A6-2C36-604D5885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056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63D7FA-69DE-A063-CC90-AB0B3304E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C59DE1D-BE48-D460-AAFC-D7EE26FB41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FB0EE75-A9AF-F395-EB0C-484E1EE05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817EB5-E3D6-013D-C066-1126BDA0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C4AAC3-56CD-6805-377F-352C04AB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CDFCD2-CA08-D354-D2DF-2FDE01B93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95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B3D713A-9A3A-3A18-E6D6-EFE03943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6E33A6-1EFF-5425-82ED-6328791F5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D8F7B5-7BA0-DCCA-5B0D-36512D518D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EB9A7-2167-44EA-B5A0-8DDB393A54ED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4C62AD-60CE-09AE-12AD-2EDF198D1C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E4E800-8B79-B3B7-DB7E-14369E29B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B644E-3AE1-411F-80B6-89BD64757E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697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A38AD95-A537-76AD-D489-93C8FD9A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76" y="165840"/>
            <a:ext cx="6129777" cy="460260"/>
          </a:xfrm>
          <a:ln w="44450">
            <a:solidFill>
              <a:schemeClr val="accent1"/>
            </a:solidFill>
          </a:ln>
        </p:spPr>
        <p:txBody>
          <a:bodyPr anchor="ctr" anchorCtr="0">
            <a:noAutofit/>
          </a:bodyPr>
          <a:lstStyle/>
          <a:p>
            <a:r>
              <a:rPr lang="sv-SE" sz="1800" b="1" dirty="0"/>
              <a:t>Familjär Medelhavsfeber (FMF)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E6824AA2-FB69-F2A4-E663-564C9FCE8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2176" y="703313"/>
            <a:ext cx="6129777" cy="2056399"/>
          </a:xfrm>
          <a:ln w="38100">
            <a:solidFill>
              <a:srgbClr val="FF66CC"/>
            </a:solidFill>
          </a:ln>
        </p:spPr>
        <p:txBody>
          <a:bodyPr>
            <a:no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0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Familjär Medelhavsfeber (FMF) är den vanligaste monogena autoinflammatoriska sjukdomen och </a:t>
            </a:r>
            <a:r>
              <a:rPr lang="sv-SE" sz="1000" strike="sngStrike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sv-SE" sz="10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karakteriseras av relativt kortvariga, återkommande inflammatoriska attacker</a:t>
            </a:r>
            <a:r>
              <a:rPr lang="sv-SE" sz="1000" dirty="0"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sv-SE" sz="10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med</a:t>
            </a:r>
            <a:r>
              <a:rPr lang="sv-SE" sz="1000" dirty="0"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f</a:t>
            </a:r>
            <a:r>
              <a:rPr lang="sv-SE" sz="10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eber och </a:t>
            </a:r>
            <a:r>
              <a:rPr lang="sv-SE" sz="1000" dirty="0" err="1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serositer</a:t>
            </a:r>
            <a:r>
              <a:rPr lang="sv-SE" sz="1000" dirty="0"/>
              <a:t>.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0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Sjukdomen är vanligast i det östra medelhavsområdet samt Armenien, men har en relativt hög förekomst i alla länder kring medelhavet samt i Mellanöstern. I populationer med turkiskt, armeniskt, judiskt eller arabiskt ursprung bär 10-15% av befolkningen på en sjukdomsorsakande variant i </a:t>
            </a:r>
            <a:r>
              <a:rPr lang="sv-SE" sz="1000" i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MEFV</a:t>
            </a:r>
            <a:r>
              <a:rPr lang="sv-SE" sz="10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genen. </a:t>
            </a:r>
            <a:endParaRPr lang="sv-SE" sz="1000" dirty="0"/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000" dirty="0"/>
              <a:t>Attackerna varar som regel i 12-72 timmar, men hos barn kan de vara så korta som 6 timmar.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000" dirty="0"/>
              <a:t>Vid attacker är feber, buksmärtor (peritonit), andningskorrelerade bröstsmärtor (pleurit) och  ledsmärtor (artrit) vanliga symtom. Även </a:t>
            </a:r>
            <a:r>
              <a:rPr lang="sv-SE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erysipelas</a:t>
            </a:r>
            <a:r>
              <a:rPr lang="sv-SE" sz="1000" dirty="0">
                <a:latin typeface="Calibri" panose="020F0502020204030204" pitchFamily="34" charset="0"/>
                <a:cs typeface="Calibri" panose="020F0502020204030204" pitchFamily="34" charset="0"/>
              </a:rPr>
              <a:t>-liknande utslag omkring fotleden eller främre underbenet kan förekomma.</a:t>
            </a:r>
            <a:endParaRPr lang="sv-SE" sz="1000" dirty="0"/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000" dirty="0"/>
              <a:t>Vid FMF sker en överaktivering av </a:t>
            </a:r>
            <a:r>
              <a:rPr lang="sv-SE" sz="1000" dirty="0" err="1"/>
              <a:t>pyrin-inflammasomen</a:t>
            </a:r>
            <a:r>
              <a:rPr lang="sv-SE" sz="1000" dirty="0"/>
              <a:t>, vilket leder till ökad produktion av IL-1 och IL-18. </a:t>
            </a:r>
            <a:endParaRPr lang="sv-SE" sz="1000" strike="sngStrike" dirty="0"/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sv-SE" sz="1000" dirty="0"/>
              <a:t>En underbehandlad FMF ger risk för </a:t>
            </a:r>
            <a:r>
              <a:rPr lang="sv-SE" sz="1000" dirty="0" err="1"/>
              <a:t>amyloidosutveckling</a:t>
            </a:r>
            <a:r>
              <a:rPr lang="sv-SE" sz="1000" dirty="0"/>
              <a:t>.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FD8D206-3CC1-727E-AE4E-69DC4CA30766}"/>
              </a:ext>
            </a:extLst>
          </p:cNvPr>
          <p:cNvSpPr txBox="1"/>
          <p:nvPr/>
        </p:nvSpPr>
        <p:spPr>
          <a:xfrm>
            <a:off x="3640109" y="2836926"/>
            <a:ext cx="2941844" cy="3139321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b="1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PRINTO/</a:t>
            </a:r>
            <a:r>
              <a:rPr lang="sv-SE" sz="1200" b="1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Eurofever</a:t>
            </a:r>
            <a:r>
              <a:rPr lang="sv-SE" sz="1200" b="1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2019 - kliniska klassifikationskriterier** (utan genetik) </a:t>
            </a:r>
            <a:r>
              <a:rPr lang="sv-SE" sz="1200" b="1" baseline="30000" dirty="0"/>
              <a:t>1</a:t>
            </a:r>
            <a:endParaRPr lang="sv-SE" sz="1200" b="1" spc="1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sv-SE" sz="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Dessa k</a:t>
            </a:r>
            <a:r>
              <a:rPr lang="sv-SE" sz="1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användas för att avgöra om man bör gå vidare med genetisk utredning.</a:t>
            </a:r>
          </a:p>
          <a:p>
            <a:endParaRPr lang="sv-SE" sz="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Minst sex av nio av nedanstående punkter ska uppfyllas: </a:t>
            </a:r>
          </a:p>
          <a:p>
            <a:endParaRPr lang="sv-SE" sz="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Ska finnas: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Ursprung från östra medelhavsområdet.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Duration av </a:t>
            </a:r>
            <a:r>
              <a:rPr lang="sv-SE" sz="1000" dirty="0"/>
              <a:t>feberepisoder</a:t>
            </a:r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på 1–3 dagar.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000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Bröstsmärta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000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Buksmärta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000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Artrit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sv-SE" sz="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Ska INTE finnas: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sv-SE" sz="1000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Aftös</a:t>
            </a:r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stomatit. 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000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Urtikaria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000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Makulopapulära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000" spc="1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utslag</a:t>
            </a:r>
            <a:r>
              <a:rPr lang="en-GB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sv-S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1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sv-SE" sz="100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Ömma lymfknutor.</a:t>
            </a:r>
          </a:p>
        </p:txBody>
      </p:sp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E03B08F1-B471-E953-9122-9C43A0E4F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686412"/>
              </p:ext>
            </p:extLst>
          </p:nvPr>
        </p:nvGraphicFramePr>
        <p:xfrm>
          <a:off x="6722348" y="165840"/>
          <a:ext cx="5105585" cy="552416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105585">
                  <a:extLst>
                    <a:ext uri="{9D8B030D-6E8A-4147-A177-3AD203B41FA5}">
                      <a16:colId xmlns:a16="http://schemas.microsoft.com/office/drawing/2014/main" val="844092042"/>
                    </a:ext>
                  </a:extLst>
                </a:gridCol>
              </a:tblGrid>
              <a:tr h="274556">
                <a:tc>
                  <a:txBody>
                    <a:bodyPr/>
                    <a:lstStyle/>
                    <a:p>
                      <a:r>
                        <a:rPr lang="sv-SE" sz="1200" dirty="0"/>
                        <a:t>Utredning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164936"/>
                  </a:ext>
                </a:extLst>
              </a:tr>
              <a:tr h="1159238">
                <a:tc>
                  <a:txBody>
                    <a:bodyPr/>
                    <a:lstStyle/>
                    <a:p>
                      <a:r>
                        <a:rPr lang="sv-SE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Anamnes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Ursprung i östra medelhavsregionen?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Ärftlighet – andra individer med FMF eller liknande sjukdomsbild i släkten?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Duration av attacker?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Frekvens av attacker?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000" strike="noStrik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Symtom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under attackerna? Stärker de misstanken om FMF?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Utrusta  familjen med en feberdagbok för att kartlägga episoderna.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964680"/>
                  </a:ext>
                </a:extLst>
              </a:tr>
              <a:tr h="1022986">
                <a:tc>
                  <a:txBody>
                    <a:bodyPr/>
                    <a:lstStyle/>
                    <a:p>
                      <a:r>
                        <a:rPr lang="sv-SE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Undersök patienten med fullständigt status både under och mellan attacker.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Vid attack:</a:t>
                      </a:r>
                      <a:r>
                        <a:rPr lang="sv-SE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Tecken på p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eritonit,</a:t>
                      </a:r>
                      <a:r>
                        <a:rPr lang="sv-SE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rtrit,</a:t>
                      </a:r>
                      <a:r>
                        <a:rPr lang="sv-SE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leurit</a:t>
                      </a:r>
                      <a:r>
                        <a:rPr lang="sv-SE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sv-SE" sz="1000" baseline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perikardit</a:t>
                      </a:r>
                      <a:r>
                        <a:rPr lang="sv-SE" sz="1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eller </a:t>
                      </a:r>
                      <a:r>
                        <a:rPr lang="sv-SE" sz="1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erysipelas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-liknande utslag.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Mellan attackerna: Tecken på </a:t>
                      </a:r>
                      <a:r>
                        <a:rPr lang="sv-SE" sz="1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hepatomegali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sv-SE" sz="1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splenomegali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artriter eller </a:t>
                      </a:r>
                      <a:r>
                        <a:rPr lang="sv-SE" sz="1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sakroilit</a:t>
                      </a: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sv-SE" sz="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Undersökningen syftar till att ge stöd för diagnosen FMF, men även till att utesluta andra tänkbara differentialdiagnoser.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295025"/>
                  </a:ext>
                </a:extLst>
              </a:tr>
              <a:tr h="2280976">
                <a:tc>
                  <a:txBody>
                    <a:bodyPr/>
                    <a:lstStyle/>
                    <a:p>
                      <a:r>
                        <a:rPr lang="sv-SE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Provtagning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 utredning av misstänkt FMF är det viktigt att utesluta andra sjukdomar och symtombilden måste styra provtagningen.</a:t>
                      </a:r>
                    </a:p>
                    <a:p>
                      <a:endParaRPr lang="sv-SE" sz="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Initialt rekommenderas att åtminstone dessa prover tas vid utredning: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Blodstatus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samt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differentialräkning</a:t>
                      </a:r>
                      <a:endParaRPr lang="sv-SE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SR, CRP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Serum amyloid A (SAA)</a:t>
                      </a:r>
                      <a:endParaRPr lang="sv-SE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Natrium, </a:t>
                      </a:r>
                      <a:r>
                        <a:rPr lang="sv-SE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kreatinin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albumin, ALAT, ASAT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Urinsticka, U-</a:t>
                      </a:r>
                      <a:r>
                        <a:rPr lang="sv-SE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alb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sv-SE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krea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kvot (stickprov)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Stegrade inflammationsmarkörer ses ofta vid obehandlad eller otillräckligt behandlad FMF och innebär risk för framtida </a:t>
                      </a:r>
                      <a:r>
                        <a:rPr lang="sv-SE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amyloidosutveckling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SAA är inte specifikt för FMF och används huvudsakligen för att följa sjukdomsaktiviteten och behandlingseffekt. </a:t>
                      </a:r>
                    </a:p>
                    <a:p>
                      <a:endParaRPr lang="sv-SE" sz="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Genetisk utredning</a:t>
                      </a:r>
                      <a:r>
                        <a:rPr lang="sv-SE" sz="100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med analys av </a:t>
                      </a:r>
                      <a:r>
                        <a:rPr lang="sv-SE" sz="1000" i="1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MEFV </a:t>
                      </a:r>
                      <a:r>
                        <a:rPr lang="sv-SE" sz="1000" i="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genen</a:t>
                      </a:r>
                      <a:r>
                        <a:rPr lang="sv-SE" sz="1000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bör göras på alla patienter med</a:t>
                      </a:r>
                      <a:r>
                        <a:rPr lang="sv-SE" sz="1000" strike="sng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misstänkt FMF.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5056643"/>
                  </a:ext>
                </a:extLst>
              </a:tr>
              <a:tr h="71211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1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Radiologi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 utredning av misstänkt FMF kan det vara aktuellt att göra ett ultraljud av buken för att fastställa eventuell </a:t>
                      </a:r>
                      <a:r>
                        <a:rPr lang="sv-SE" sz="1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hepatosplenomegali</a:t>
                      </a:r>
                      <a:r>
                        <a:rPr lang="sv-SE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Eventuell övrig radiologi styrs av symtombilden.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330850"/>
                  </a:ext>
                </a:extLst>
              </a:tr>
            </a:tbl>
          </a:graphicData>
        </a:graphic>
      </p:graphicFrame>
      <p:sp>
        <p:nvSpPr>
          <p:cNvPr id="8" name="textruta 7">
            <a:extLst>
              <a:ext uri="{FF2B5EF4-FFF2-40B4-BE49-F238E27FC236}">
                <a16:creationId xmlns:a16="http://schemas.microsoft.com/office/drawing/2014/main" id="{AEAD6656-C01F-4E86-8DB4-6A79A6E6384C}"/>
              </a:ext>
            </a:extLst>
          </p:cNvPr>
          <p:cNvSpPr txBox="1"/>
          <p:nvPr/>
        </p:nvSpPr>
        <p:spPr>
          <a:xfrm>
            <a:off x="6726993" y="5730668"/>
            <a:ext cx="5096295" cy="89255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sv-SE" sz="600" b="1" dirty="0"/>
          </a:p>
          <a:p>
            <a:pPr algn="ctr"/>
            <a:r>
              <a:rPr lang="sv-SE" sz="1200" b="1" dirty="0"/>
              <a:t>Behandling med kolkicin ska inledas omgående</a:t>
            </a:r>
          </a:p>
          <a:p>
            <a:pPr algn="ctr"/>
            <a:r>
              <a:rPr lang="sv-SE" sz="1200" b="1" dirty="0"/>
              <a:t>när en klinisk diagnos på FMF är ställd.</a:t>
            </a:r>
            <a:r>
              <a:rPr lang="sv-SE" sz="1200" b="1" baseline="30000" dirty="0"/>
              <a:t>2</a:t>
            </a:r>
            <a:endParaRPr lang="sv-SE" sz="1200" dirty="0"/>
          </a:p>
          <a:p>
            <a:pPr algn="ctr"/>
            <a:r>
              <a:rPr lang="sv-SE" sz="600" b="1" dirty="0"/>
              <a:t> </a:t>
            </a:r>
          </a:p>
          <a:p>
            <a:pPr algn="ctr"/>
            <a:r>
              <a:rPr lang="sv-SE" sz="1000" b="0" i="0" u="none" strike="noStrike" kern="1200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Kolkicin</a:t>
            </a:r>
            <a:r>
              <a:rPr lang="sv-SE" sz="10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minskar sjukdomsaktiviteten och förebygger framtida </a:t>
            </a:r>
            <a:r>
              <a:rPr lang="sv-SE" sz="1000" b="0" i="0" u="none" strike="noStrike" kern="1200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amyloidosutveckling</a:t>
            </a:r>
            <a:r>
              <a:rPr lang="sv-SE" sz="10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algn="ctr"/>
            <a:endParaRPr lang="sv-SE" sz="600" b="0" i="0" u="none" strike="noStrike" kern="12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7DA3841-736F-7276-AF21-7D30BB9A726D}"/>
              </a:ext>
            </a:extLst>
          </p:cNvPr>
          <p:cNvSpPr txBox="1"/>
          <p:nvPr/>
        </p:nvSpPr>
        <p:spPr>
          <a:xfrm>
            <a:off x="3564802" y="6015604"/>
            <a:ext cx="3157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/>
              <a:t>** Klassifikationskriterier syftar till att skapa jämförbara forskningskohorter och är inte primärt avsedda att </a:t>
            </a:r>
          </a:p>
          <a:p>
            <a:r>
              <a:rPr lang="sv-SE" sz="1000" dirty="0"/>
              <a:t>fungera som diagnostiska kriterier, men kan ge stöd i det kliniska arbetet.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FCD7553-114F-DA92-73D4-C54F5ADA6B6A}"/>
              </a:ext>
            </a:extLst>
          </p:cNvPr>
          <p:cNvSpPr txBox="1"/>
          <p:nvPr/>
        </p:nvSpPr>
        <p:spPr>
          <a:xfrm>
            <a:off x="452176" y="2836926"/>
            <a:ext cx="3042893" cy="3754874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b="1" dirty="0"/>
              <a:t>PRINTO/</a:t>
            </a:r>
            <a:r>
              <a:rPr lang="sv-SE" sz="1200" b="1" dirty="0" err="1"/>
              <a:t>Eurofever</a:t>
            </a:r>
            <a:r>
              <a:rPr lang="sv-SE" sz="1200" b="1" dirty="0"/>
              <a:t> 2019 klassifikationskriterier** (med genetik)</a:t>
            </a:r>
            <a:r>
              <a:rPr lang="sv-SE" sz="1200" b="1" baseline="30000" dirty="0"/>
              <a:t>1</a:t>
            </a:r>
            <a:endParaRPr lang="sv-SE" sz="1200" dirty="0"/>
          </a:p>
          <a:p>
            <a:endParaRPr lang="sv-SE" sz="600" dirty="0"/>
          </a:p>
          <a:p>
            <a:r>
              <a:rPr lang="sv-SE" sz="1000" dirty="0"/>
              <a:t>Två sjukdomsorsakande </a:t>
            </a:r>
            <a:r>
              <a:rPr lang="sv-SE" sz="1000" i="1" dirty="0"/>
              <a:t>MEFV</a:t>
            </a:r>
            <a:r>
              <a:rPr lang="sv-SE" sz="1000" dirty="0"/>
              <a:t> varianter* och minst </a:t>
            </a:r>
            <a:r>
              <a:rPr lang="sv-SE" sz="1000" b="1" dirty="0"/>
              <a:t>ett</a:t>
            </a:r>
            <a:r>
              <a:rPr lang="sv-SE" sz="1000" dirty="0"/>
              <a:t> av följande fynd: </a:t>
            </a:r>
          </a:p>
          <a:p>
            <a:r>
              <a:rPr lang="sv-SE" sz="1000" dirty="0"/>
              <a:t>► Duration av feberepisoder på 1-3 dagar.</a:t>
            </a:r>
          </a:p>
          <a:p>
            <a:r>
              <a:rPr lang="sv-SE" sz="1000" dirty="0"/>
              <a:t>► Artrit.</a:t>
            </a:r>
          </a:p>
          <a:p>
            <a:r>
              <a:rPr lang="sv-SE" sz="1000" dirty="0"/>
              <a:t>► Bröstsmärta.</a:t>
            </a:r>
          </a:p>
          <a:p>
            <a:r>
              <a:rPr lang="sv-SE" sz="1000" dirty="0"/>
              <a:t>► Buksmärta. </a:t>
            </a:r>
          </a:p>
          <a:p>
            <a:endParaRPr lang="sv-SE" sz="600" dirty="0"/>
          </a:p>
          <a:p>
            <a:r>
              <a:rPr lang="sv-SE" sz="1000" b="1" i="1" dirty="0"/>
              <a:t>ELLER</a:t>
            </a:r>
          </a:p>
          <a:p>
            <a:endParaRPr lang="sv-SE" sz="600" dirty="0"/>
          </a:p>
          <a:p>
            <a:r>
              <a:rPr lang="sv-SE" sz="1000" dirty="0"/>
              <a:t>En sjukdomsorsakande </a:t>
            </a:r>
            <a:r>
              <a:rPr lang="sv-SE" sz="1000" i="1" dirty="0"/>
              <a:t>MEFV</a:t>
            </a:r>
            <a:r>
              <a:rPr lang="sv-SE" sz="1000" dirty="0"/>
              <a:t> variant‡ och minst </a:t>
            </a:r>
            <a:r>
              <a:rPr lang="sv-SE" sz="1000" b="1" dirty="0"/>
              <a:t>två</a:t>
            </a:r>
            <a:r>
              <a:rPr lang="sv-SE" sz="1000" dirty="0"/>
              <a:t> av följande fynd: </a:t>
            </a:r>
          </a:p>
          <a:p>
            <a:r>
              <a:rPr lang="sv-SE" sz="1000" dirty="0"/>
              <a:t>► Duration av feberepisoder på 1-3 dagar.</a:t>
            </a:r>
          </a:p>
          <a:p>
            <a:r>
              <a:rPr lang="sv-SE" sz="1000" dirty="0"/>
              <a:t>► Artrit.</a:t>
            </a:r>
          </a:p>
          <a:p>
            <a:r>
              <a:rPr lang="sv-SE" sz="1000" dirty="0"/>
              <a:t>► Bröstsmärta.</a:t>
            </a:r>
          </a:p>
          <a:p>
            <a:r>
              <a:rPr lang="sv-SE" sz="1000" dirty="0"/>
              <a:t>► Buksmärta. </a:t>
            </a:r>
          </a:p>
          <a:p>
            <a:endParaRPr lang="sv-SE" sz="600" dirty="0"/>
          </a:p>
          <a:p>
            <a:r>
              <a:rPr lang="sv-SE" sz="1000" i="1" dirty="0"/>
              <a:t>*Patogena, eller sannolikt patogena varianter (homozygot eller </a:t>
            </a:r>
            <a:r>
              <a:rPr lang="sv-SE" sz="1000" i="1" dirty="0" err="1"/>
              <a:t>compound</a:t>
            </a:r>
            <a:r>
              <a:rPr lang="sv-SE" sz="1000" i="1" dirty="0"/>
              <a:t> heterozygot)</a:t>
            </a:r>
            <a:endParaRPr lang="sv-SE" sz="1000" dirty="0"/>
          </a:p>
          <a:p>
            <a:r>
              <a:rPr lang="sv-SE" sz="1000" i="1" dirty="0"/>
              <a:t>‡</a:t>
            </a:r>
            <a:r>
              <a:rPr lang="sv-SE" sz="1000" i="1" dirty="0" err="1"/>
              <a:t>Compound</a:t>
            </a:r>
            <a:r>
              <a:rPr lang="sv-SE" sz="1000" i="1" dirty="0"/>
              <a:t> heterozygot för en patogen MEFV variant och en variant av oklar signifikans, eller </a:t>
            </a:r>
            <a:r>
              <a:rPr lang="sv-SE" sz="1000" i="1" dirty="0" err="1"/>
              <a:t>biallelisk</a:t>
            </a:r>
            <a:r>
              <a:rPr lang="sv-SE" sz="1000" i="1" dirty="0"/>
              <a:t> (homozygot) variant av oklar signifikans, eller heterozygot för en patogen MEFV variant.</a:t>
            </a:r>
            <a:endParaRPr lang="sv-SE" sz="1000" dirty="0"/>
          </a:p>
        </p:txBody>
      </p:sp>
    </p:spTree>
    <p:extLst>
      <p:ext uri="{BB962C8B-B14F-4D97-AF65-F5344CB8AC3E}">
        <p14:creationId xmlns:p14="http://schemas.microsoft.com/office/powerpoint/2010/main" val="200973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05D7F22-FD80-8997-B907-7CA0976DA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67470" y="5648506"/>
            <a:ext cx="6666933" cy="570017"/>
          </a:xfrm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v-SE" sz="1200" b="1" dirty="0"/>
              <a:t>Vårdnivå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v-SE" sz="1000" b="0" i="0" dirty="0">
                <a:solidFill>
                  <a:srgbClr val="111827"/>
                </a:solidFill>
                <a:effectLst/>
              </a:rPr>
              <a:t>Barn med misstänkt FMF bör utredas och följas av barnläkare med inriktning på barnreumatologi. </a:t>
            </a:r>
            <a:r>
              <a:rPr lang="sv-SE" sz="1000" dirty="0">
                <a:solidFill>
                  <a:srgbClr val="111827"/>
                </a:solidFill>
              </a:rPr>
              <a:t>Diskutera gärna med regionalt center kring diagnos och/eller behandling.</a:t>
            </a:r>
            <a:endParaRPr lang="sv-SE" sz="1000" b="1" dirty="0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CE48A8DF-3A37-0184-EF60-25227E1F26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774116"/>
              </p:ext>
            </p:extLst>
          </p:nvPr>
        </p:nvGraphicFramePr>
        <p:xfrm>
          <a:off x="257595" y="0"/>
          <a:ext cx="11676809" cy="3635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1849">
                  <a:extLst>
                    <a:ext uri="{9D8B030D-6E8A-4147-A177-3AD203B41FA5}">
                      <a16:colId xmlns:a16="http://schemas.microsoft.com/office/drawing/2014/main" val="4034491799"/>
                    </a:ext>
                  </a:extLst>
                </a:gridCol>
                <a:gridCol w="4190250">
                  <a:extLst>
                    <a:ext uri="{9D8B030D-6E8A-4147-A177-3AD203B41FA5}">
                      <a16:colId xmlns:a16="http://schemas.microsoft.com/office/drawing/2014/main" val="3538740771"/>
                    </a:ext>
                  </a:extLst>
                </a:gridCol>
                <a:gridCol w="2083020">
                  <a:extLst>
                    <a:ext uri="{9D8B030D-6E8A-4147-A177-3AD203B41FA5}">
                      <a16:colId xmlns:a16="http://schemas.microsoft.com/office/drawing/2014/main" val="1294433285"/>
                    </a:ext>
                  </a:extLst>
                </a:gridCol>
                <a:gridCol w="4441690">
                  <a:extLst>
                    <a:ext uri="{9D8B030D-6E8A-4147-A177-3AD203B41FA5}">
                      <a16:colId xmlns:a16="http://schemas.microsoft.com/office/drawing/2014/main" val="1334870098"/>
                    </a:ext>
                  </a:extLst>
                </a:gridCol>
              </a:tblGrid>
              <a:tr h="2636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dirty="0"/>
                        <a:t>Preparat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Dosering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Behandlingsmål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Att tänka på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321107"/>
                  </a:ext>
                </a:extLst>
              </a:tr>
              <a:tr h="234333">
                <a:tc>
                  <a:txBody>
                    <a:bodyPr/>
                    <a:lstStyle/>
                    <a:p>
                      <a:r>
                        <a:rPr lang="sv-SE" sz="1000" dirty="0"/>
                        <a:t>NSAID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Enligt </a:t>
                      </a:r>
                      <a:r>
                        <a:rPr lang="sv-SE" sz="1000" dirty="0" err="1"/>
                        <a:t>ePed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Symtomlindring under attacker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368137"/>
                  </a:ext>
                </a:extLst>
              </a:tr>
              <a:tr h="1259539">
                <a:tc>
                  <a:txBody>
                    <a:bodyPr/>
                    <a:lstStyle/>
                    <a:p>
                      <a:r>
                        <a:rPr lang="sv-SE" sz="1000" dirty="0" err="1"/>
                        <a:t>Kolkicin</a:t>
                      </a:r>
                      <a:endParaRPr lang="sv-S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Rekommenderade startdoser:</a:t>
                      </a:r>
                      <a:endParaRPr lang="sv-SE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≤0,5 mg/dag för barn &lt;5 år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0,5–1 mg/dag för barn som är 5–10 år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1–1,5 mg/dag för barn/ungdomar som är &gt;10 år</a:t>
                      </a:r>
                    </a:p>
                    <a:p>
                      <a:endParaRPr lang="sv-SE" sz="4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Maximal dosering</a:t>
                      </a:r>
                      <a:endParaRPr lang="sv-SE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0,06mg/kg/dag, upp till 2mg/dag hos barn 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 behov av högre doser ska diskussion ske med erfaren </a:t>
                      </a: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barnreumatolog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Förebygga attacker, inflammation mellan attackerna och </a:t>
                      </a:r>
                      <a:r>
                        <a:rPr lang="sv-SE" sz="1000" dirty="0" err="1"/>
                        <a:t>amyloidosutveckling</a:t>
                      </a:r>
                      <a:r>
                        <a:rPr lang="sv-SE" sz="10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Kolkicin</a:t>
                      </a:r>
                      <a:r>
                        <a:rPr lang="sv-SE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är den grundläggande behandlingen vid FMF 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och ska inledas omgående vid klinisk FMF diagnos. Börja med en</a:t>
                      </a:r>
                      <a:r>
                        <a:rPr lang="sv-SE" sz="1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 i det lägre intervallet och titrera upp den utifrån sjukdomsaktivitet och eventuella biverkningar.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Högre </a:t>
                      </a: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startdos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kan övervägas hos patienter med hög sjukdomsaktivitet eller patienter som har utvecklat komplikationer av FMF.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 dela upp dygnsdosen på två doseringstillfällen och undvika intag av laktos kan minska </a:t>
                      </a: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gastrointestinala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biverkningar.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 uppmärksam på interaktioner vid behandling med andra läkemedel.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743240"/>
                  </a:ext>
                </a:extLst>
              </a:tr>
              <a:tr h="1405997">
                <a:tc>
                  <a:txBody>
                    <a:bodyPr/>
                    <a:lstStyle/>
                    <a:p>
                      <a:r>
                        <a:rPr lang="sv-SE" sz="1000" dirty="0"/>
                        <a:t>IL-1 hämmare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Dosering av </a:t>
                      </a:r>
                      <a:r>
                        <a:rPr lang="sv-SE" sz="100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anakinra</a:t>
                      </a:r>
                      <a:r>
                        <a:rPr lang="sv-SE" sz="1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(1:a handsval):</a:t>
                      </a:r>
                      <a:endParaRPr lang="sv-SE" sz="1000" u="sng" kern="1200" dirty="0">
                        <a:solidFill>
                          <a:schemeClr val="dk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100mg/dag för patienter med en kroppsvikt &gt; 50kg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2mg/kg/dag för patienter som väger under 50kg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sv-SE" sz="1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Dosering av </a:t>
                      </a:r>
                      <a:r>
                        <a:rPr lang="sv-SE" sz="100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canakinumab</a:t>
                      </a:r>
                      <a:r>
                        <a:rPr lang="sv-SE" sz="10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(2:a handsval):</a:t>
                      </a:r>
                      <a:endParaRPr lang="sv-SE" sz="1000" u="sng" kern="1200" dirty="0">
                        <a:solidFill>
                          <a:schemeClr val="dk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 mg var 4:e vecka vid kroppsvikt &gt; 40 kg</a:t>
                      </a:r>
                    </a:p>
                    <a:p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mg/kg var 4:e vecka vid kroppsvikt mellan ≥7,5 kg - 40 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Förebygga attacker, inflammation mellan attackerna och </a:t>
                      </a:r>
                      <a:r>
                        <a:rPr lang="sv-SE" sz="1000" dirty="0" err="1"/>
                        <a:t>amyloidosutveckling</a:t>
                      </a:r>
                      <a:r>
                        <a:rPr lang="sv-SE" sz="10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Tilläggsbehandling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vid </a:t>
                      </a: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kolkicin</a:t>
                      </a:r>
                      <a:r>
                        <a:rPr lang="sv-SE" sz="1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resistens,</a:t>
                      </a:r>
                      <a:r>
                        <a:rPr lang="sv-SE" sz="10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intolerans eller toxicitet.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IL-1 blockad är förstahandsvalet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Kolkicinbehandling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ska fortgå vid IL-1 blockad.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kan vara svårt med dagliga injektioner med </a:t>
                      </a: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anakinra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och det finns ekonomiska hinder för behandling med </a:t>
                      </a: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canakinumab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sv-SE" sz="1000" dirty="0">
                          <a:solidFill>
                            <a:schemeClr val="dk1"/>
                          </a:solidFill>
                        </a:rPr>
                        <a:t>Om tilläggsbehandling vid </a:t>
                      </a:r>
                      <a:r>
                        <a:rPr lang="sv-SE" sz="1000" dirty="0" err="1">
                          <a:solidFill>
                            <a:schemeClr val="dk1"/>
                          </a:solidFill>
                        </a:rPr>
                        <a:t>kolkicin</a:t>
                      </a:r>
                      <a:r>
                        <a:rPr lang="sv-SE" sz="1000" dirty="0">
                          <a:solidFill>
                            <a:schemeClr val="dk1"/>
                          </a:solidFill>
                        </a:rPr>
                        <a:t> resistens leder till </a:t>
                      </a:r>
                      <a:r>
                        <a:rPr lang="sv-SE" sz="1000" dirty="0" err="1">
                          <a:solidFill>
                            <a:schemeClr val="dk1"/>
                          </a:solidFill>
                        </a:rPr>
                        <a:t>remission</a:t>
                      </a:r>
                      <a:r>
                        <a:rPr lang="sv-SE" sz="1000" dirty="0">
                          <a:solidFill>
                            <a:schemeClr val="dk1"/>
                          </a:solidFill>
                        </a:rPr>
                        <a:t> bör nedtrappning eller utsättning av IL-1 blockad övervägas vid uppnådd behandlingseffekt.</a:t>
                      </a:r>
                    </a:p>
                    <a:p>
                      <a:r>
                        <a:rPr lang="sv-SE" sz="1000" dirty="0">
                          <a:solidFill>
                            <a:schemeClr val="dk1"/>
                          </a:solidFill>
                        </a:rPr>
                        <a:t>Om indikationen för tilläggsbehandlingen är </a:t>
                      </a:r>
                      <a:r>
                        <a:rPr lang="sv-SE" sz="1000" dirty="0" err="1">
                          <a:solidFill>
                            <a:schemeClr val="dk1"/>
                          </a:solidFill>
                        </a:rPr>
                        <a:t>kolkicin</a:t>
                      </a:r>
                      <a:r>
                        <a:rPr lang="sv-SE" sz="1000" dirty="0">
                          <a:solidFill>
                            <a:schemeClr val="dk1"/>
                          </a:solidFill>
                        </a:rPr>
                        <a:t> intolerans bör nedtrappning/utsättningsförsök av IL-1 blockad fattas på individuell basis.</a:t>
                      </a:r>
                      <a:endParaRPr lang="sv-SE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255787"/>
                  </a:ext>
                </a:extLst>
              </a:tr>
              <a:tr h="343382">
                <a:tc>
                  <a:txBody>
                    <a:bodyPr/>
                    <a:lstStyle/>
                    <a:p>
                      <a:r>
                        <a:rPr lang="sv-SE" sz="1000" dirty="0"/>
                        <a:t>TNF-hämmare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Samma dosering som vid JIA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/>
                        <a:t>Behandling av artrit/</a:t>
                      </a:r>
                      <a:r>
                        <a:rPr lang="sv-SE" sz="1000" dirty="0" err="1"/>
                        <a:t>sakroilit</a:t>
                      </a:r>
                      <a:r>
                        <a:rPr lang="sv-SE" sz="10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Aktuellt om det föreligger artrit och/eller </a:t>
                      </a:r>
                      <a:r>
                        <a:rPr lang="sv-SE" sz="1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sakroilit</a:t>
                      </a:r>
                      <a:r>
                        <a:rPr lang="sv-SE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sv-SE" sz="1000" b="1" dirty="0">
                        <a:solidFill>
                          <a:schemeClr val="dk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925868"/>
                  </a:ext>
                </a:extLst>
              </a:tr>
            </a:tbl>
          </a:graphicData>
        </a:graphic>
      </p:graphicFrame>
      <p:sp>
        <p:nvSpPr>
          <p:cNvPr id="12" name="textruta 11">
            <a:extLst>
              <a:ext uri="{FF2B5EF4-FFF2-40B4-BE49-F238E27FC236}">
                <a16:creationId xmlns:a16="http://schemas.microsoft.com/office/drawing/2014/main" id="{6CE99414-558F-1940-41C9-75F46B9517A7}"/>
              </a:ext>
            </a:extLst>
          </p:cNvPr>
          <p:cNvSpPr txBox="1"/>
          <p:nvPr/>
        </p:nvSpPr>
        <p:spPr>
          <a:xfrm>
            <a:off x="257594" y="3656191"/>
            <a:ext cx="5009876" cy="1077218"/>
          </a:xfrm>
          <a:prstGeom prst="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b="1" dirty="0"/>
              <a:t>Målsättning vid behandling av FMF är minimal eller ingen sjukdomsaktivitet, vilket innefattar:</a:t>
            </a:r>
            <a:r>
              <a:rPr lang="sv-SE" sz="1200" b="1" baseline="30000" dirty="0"/>
              <a:t>2</a:t>
            </a:r>
            <a:endParaRPr lang="sv-SE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frånvaro av attacker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kontroll av kronisk och subklinisk inflammation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förebyggande av framtida komplikationer, särskilt </a:t>
            </a:r>
            <a:r>
              <a:rPr lang="sv-SE" sz="1000" dirty="0" err="1"/>
              <a:t>amyloidos</a:t>
            </a:r>
            <a:r>
              <a:rPr lang="sv-SE" sz="1000" dirty="0"/>
              <a:t>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000" dirty="0"/>
              <a:t>god livskvalité</a:t>
            </a:r>
          </a:p>
        </p:txBody>
      </p:sp>
      <p:sp>
        <p:nvSpPr>
          <p:cNvPr id="2" name="Platshållare för text 3">
            <a:extLst>
              <a:ext uri="{FF2B5EF4-FFF2-40B4-BE49-F238E27FC236}">
                <a16:creationId xmlns:a16="http://schemas.microsoft.com/office/drawing/2014/main" id="{F51794A9-65C7-2FA4-41A3-B39FE614E3EB}"/>
              </a:ext>
            </a:extLst>
          </p:cNvPr>
          <p:cNvSpPr txBox="1">
            <a:spLocks/>
          </p:cNvSpPr>
          <p:nvPr/>
        </p:nvSpPr>
        <p:spPr>
          <a:xfrm>
            <a:off x="257595" y="6218523"/>
            <a:ext cx="11582470" cy="639477"/>
          </a:xfrm>
          <a:prstGeom prst="rect">
            <a:avLst/>
          </a:prstGeom>
          <a:ln w="254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000" dirty="0">
                <a:solidFill>
                  <a:srgbClr val="21212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GB" sz="10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Gattorno</a:t>
            </a:r>
            <a:r>
              <a:rPr lang="en-GB" sz="10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M, </a:t>
            </a:r>
            <a:r>
              <a:rPr lang="en-GB" sz="10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GB" sz="10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al. </a:t>
            </a:r>
            <a:r>
              <a:rPr lang="en-GB" sz="1000" dirty="0" err="1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Eurofever</a:t>
            </a:r>
            <a:r>
              <a:rPr lang="en-GB" sz="1000" dirty="0">
                <a:solidFill>
                  <a:srgbClr val="21212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Registry and the Paediatric Rheumatology International Trials Organisation (PRINTO). Classification criteria for autoinflammatory recurrent fevers. Ann Rheum Dis. 2019 Aug;78(8):1025-1032.</a:t>
            </a:r>
            <a:endParaRPr lang="sv-SE" sz="1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Ozen S, et al. EULAR/</a:t>
            </a:r>
            <a:r>
              <a:rPr lang="en-GB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</a:t>
            </a:r>
            <a:r>
              <a:rPr lang="en-GB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endorsed recommendations for the management of familial Mediterranean fever (FMF): 2024 update. Ann Rheum Dis. 2025 Jun;84(6):899-909. 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Özen S, et al. Defining colchicine resistance/intolerance in patients with familial Mediterranean fever: a modified-Delphi consensus approach. Rheumatology (Oxford). 2021 Aug 2;60(8):3799-3808.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E3A1EAC8-1D40-4CBC-97A8-36B9F4E60A9D}"/>
              </a:ext>
            </a:extLst>
          </p:cNvPr>
          <p:cNvSpPr txBox="1"/>
          <p:nvPr/>
        </p:nvSpPr>
        <p:spPr>
          <a:xfrm>
            <a:off x="5274413" y="3657767"/>
            <a:ext cx="6659991" cy="1969770"/>
          </a:xfrm>
          <a:prstGeom prst="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b="1" dirty="0"/>
              <a:t>Uppföljning</a:t>
            </a:r>
            <a:r>
              <a:rPr lang="sv-SE" sz="1200" b="1" baseline="30000" dirty="0"/>
              <a:t>2</a:t>
            </a:r>
            <a:endParaRPr lang="sv-SE" sz="1200" b="1" dirty="0">
              <a:highlight>
                <a:srgbClr val="FF0000"/>
              </a:highlight>
            </a:endParaRPr>
          </a:p>
          <a:p>
            <a:r>
              <a:rPr lang="sv-SE" sz="1000" dirty="0"/>
              <a:t>Barn med fastställd FMF bör följas med klinisk kontroll och provtagning åtminstone var 6:e månad, men tätare i början av behandlingen och vid dåligt kontrollerad sjukdom. Därutöver bör </a:t>
            </a:r>
            <a:r>
              <a:rPr lang="sv-SE" sz="1000" dirty="0" err="1"/>
              <a:t>kolkicin-behanding</a:t>
            </a:r>
            <a:r>
              <a:rPr lang="sv-SE" sz="1000" dirty="0"/>
              <a:t> följas med regelbunden provtagning åtminstone var 6:e månad.</a:t>
            </a:r>
          </a:p>
          <a:p>
            <a:r>
              <a:rPr lang="sv-SE" sz="1000" dirty="0"/>
              <a:t>Vid kontroller rekommenderas följande:</a:t>
            </a:r>
            <a:endParaRPr lang="sv-SE" sz="1000" strike="sngStrik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Anamnes avseende attacker och symtom </a:t>
            </a:r>
          </a:p>
          <a:p>
            <a:pPr lvl="1"/>
            <a:r>
              <a:rPr lang="sv-SE" sz="1000" dirty="0"/>
              <a:t>- Antal skov per 3-månaders period/6-månadersperiod</a:t>
            </a:r>
            <a:endParaRPr lang="sv-SE" sz="1000" dirty="0">
              <a:highlight>
                <a:srgbClr val="00FFFF"/>
              </a:highlight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Klinisk undersökning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CRP och serum </a:t>
            </a:r>
            <a:r>
              <a:rPr lang="sv-SE" sz="1000" dirty="0" err="1"/>
              <a:t>amyloid</a:t>
            </a:r>
            <a:r>
              <a:rPr lang="sv-SE" sz="1000" dirty="0"/>
              <a:t> A (SAA)</a:t>
            </a:r>
            <a:endParaRPr lang="sv-SE" sz="1000" dirty="0">
              <a:highlight>
                <a:srgbClr val="00FFFF"/>
              </a:highlight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Blodstatus, </a:t>
            </a:r>
            <a:r>
              <a:rPr lang="sv-SE" sz="1000" dirty="0" err="1"/>
              <a:t>Kreatinin</a:t>
            </a:r>
            <a:r>
              <a:rPr lang="sv-SE" sz="1000" dirty="0"/>
              <a:t>, ALAT, Urinsticka, U-</a:t>
            </a:r>
            <a:r>
              <a:rPr lang="sv-SE" sz="1000" dirty="0" err="1"/>
              <a:t>alb</a:t>
            </a:r>
            <a:r>
              <a:rPr lang="sv-SE" sz="1000" dirty="0"/>
              <a:t>/</a:t>
            </a:r>
            <a:r>
              <a:rPr lang="sv-SE" sz="1000" dirty="0" err="1"/>
              <a:t>krea</a:t>
            </a:r>
            <a:r>
              <a:rPr lang="sv-SE" sz="1000" dirty="0"/>
              <a:t> kvot (stickprov)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Kontroll av B12 ska övervägas vid långvarig behandling med </a:t>
            </a:r>
            <a:r>
              <a:rPr lang="sv-SE" sz="1000" dirty="0" err="1"/>
              <a:t>kolkicin</a:t>
            </a:r>
            <a:r>
              <a:rPr lang="sv-SE" sz="1000" dirty="0"/>
              <a:t>, då det i enstaka fall kan ge B12-brist.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Patientskattning, med till exempel </a:t>
            </a:r>
            <a:r>
              <a:rPr lang="en-US" sz="1000" dirty="0"/>
              <a:t>autoinflammatory disease activity index (AIDAI)</a:t>
            </a:r>
            <a:endParaRPr lang="sv-SE" sz="10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6BBCDE-AB85-4C02-86A0-D2CA40B8115D}"/>
              </a:ext>
            </a:extLst>
          </p:cNvPr>
          <p:cNvSpPr txBox="1"/>
          <p:nvPr/>
        </p:nvSpPr>
        <p:spPr>
          <a:xfrm>
            <a:off x="257594" y="4741195"/>
            <a:ext cx="5009876" cy="738664"/>
          </a:xfrm>
          <a:prstGeom prst="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b="1" dirty="0"/>
              <a:t>Definition av kolkicin-resistens</a:t>
            </a:r>
            <a:r>
              <a:rPr lang="sv-SE" sz="1200" b="1" baseline="30000" dirty="0"/>
              <a:t>3</a:t>
            </a:r>
            <a:endParaRPr lang="sv-SE" sz="1200" b="1" dirty="0"/>
          </a:p>
          <a:p>
            <a:r>
              <a:rPr lang="sv-SE" sz="1000" dirty="0"/>
              <a:t>Om något av dessa föreligger trots maximal tolererad </a:t>
            </a:r>
            <a:r>
              <a:rPr lang="sv-SE" sz="1000" dirty="0" err="1"/>
              <a:t>kolkicin</a:t>
            </a:r>
            <a:r>
              <a:rPr lang="sv-SE" sz="1000" dirty="0"/>
              <a:t>-dos: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dirty="0"/>
              <a:t>I genomsnitt en eller fler attacker varje månad under en 3-månadersperiod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000" dirty="0"/>
              <a:t>Ihållande förhöjda nivåer av CRP eller SAA mellan attackerna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DFFA04A2-EC68-42AC-9657-648D5E9CB687}"/>
              </a:ext>
            </a:extLst>
          </p:cNvPr>
          <p:cNvSpPr txBox="1"/>
          <p:nvPr/>
        </p:nvSpPr>
        <p:spPr>
          <a:xfrm>
            <a:off x="257594" y="5479859"/>
            <a:ext cx="5009876" cy="738664"/>
          </a:xfrm>
          <a:prstGeom prst="rect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1200" b="1" dirty="0" err="1"/>
              <a:t>Kolkicin</a:t>
            </a:r>
            <a:r>
              <a:rPr lang="sv-SE" sz="1200" b="1" dirty="0"/>
              <a:t>-intolerans och toxicitet</a:t>
            </a:r>
            <a:r>
              <a:rPr lang="sv-SE" sz="1200" b="1" baseline="30000" dirty="0"/>
              <a:t> 2,3</a:t>
            </a:r>
            <a:endParaRPr lang="sv-SE" sz="1200" b="1" dirty="0"/>
          </a:p>
          <a:p>
            <a:r>
              <a:rPr lang="sv-SE" sz="1000" dirty="0"/>
              <a:t>Intolerans visar sig oftast som milda </a:t>
            </a:r>
            <a:r>
              <a:rPr lang="sv-SE" sz="1000" dirty="0" err="1"/>
              <a:t>gastrointestinala</a:t>
            </a:r>
            <a:r>
              <a:rPr lang="sv-SE" sz="1000" dirty="0"/>
              <a:t> symtom (diarré och illamående), men som gör det omöjligt att uppnå eller behålla en effektiv dos. Toxicitet är ovanligt, men kan inkludera svåra GI-symtom, förhöjda leverprover, </a:t>
            </a:r>
            <a:r>
              <a:rPr lang="sv-SE" sz="1000" dirty="0" err="1"/>
              <a:t>leukopeni</a:t>
            </a:r>
            <a:r>
              <a:rPr lang="sv-SE" sz="1000" dirty="0"/>
              <a:t>. Kan vara livshotande.</a:t>
            </a:r>
          </a:p>
        </p:txBody>
      </p:sp>
    </p:spTree>
    <p:extLst>
      <p:ext uri="{BB962C8B-B14F-4D97-AF65-F5344CB8AC3E}">
        <p14:creationId xmlns:p14="http://schemas.microsoft.com/office/powerpoint/2010/main" val="2518691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31434</TotalTime>
  <Words>1376</Words>
  <Application>Microsoft Office PowerPoint</Application>
  <PresentationFormat>Bredbild</PresentationFormat>
  <Paragraphs>145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Office-tema</vt:lpstr>
      <vt:lpstr>Familjär Medelhavsfeber (FMF)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Periodisk feber med afte, faryngit och cervikal adenit (PFAPA)</dc:title>
  <dc:creator>Karin Rydenman</dc:creator>
  <cp:lastModifiedBy>Hofmeyer Matthias /Barn- och ungdomsmedicin Dalarna /Falun</cp:lastModifiedBy>
  <cp:revision>108</cp:revision>
  <dcterms:created xsi:type="dcterms:W3CDTF">2024-08-29T14:23:40Z</dcterms:created>
  <dcterms:modified xsi:type="dcterms:W3CDTF">2026-08-13T13:33:35Z</dcterms:modified>
</cp:coreProperties>
</file>